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707" r:id="rId4"/>
    <p:sldId id="693" r:id="rId5"/>
    <p:sldId id="711" r:id="rId6"/>
    <p:sldId id="391" r:id="rId7"/>
    <p:sldId id="712" r:id="rId8"/>
    <p:sldId id="713" r:id="rId9"/>
    <p:sldId id="714" r:id="rId10"/>
    <p:sldId id="715" r:id="rId11"/>
    <p:sldId id="716" r:id="rId12"/>
    <p:sldId id="717" r:id="rId13"/>
    <p:sldId id="718" r:id="rId14"/>
    <p:sldId id="719" r:id="rId15"/>
    <p:sldId id="720"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2/15/2020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2/15/2020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2/15/2020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2/15/2020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2/15/2020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2/15/2020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latin typeface="Candara" panose="020E0502030303020204" pitchFamily="34" charset="0"/>
              </a:rPr>
              <a:t>How the Blind See</a:t>
            </a:r>
          </a:p>
          <a:p>
            <a:pPr algn="ctr"/>
            <a:r>
              <a:rPr lang="en-US" sz="4000" b="1" dirty="0">
                <a:latin typeface="Candara" panose="020E0502030303020204" pitchFamily="34" charset="0"/>
              </a:rPr>
              <a:t>Mark 10:46-52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Whom did Jesus hear?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4031873"/>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a:t>He heard the woman with a hemorrhage (5:25-34); </a:t>
            </a:r>
          </a:p>
          <a:p>
            <a:pPr marL="571500" indent="-571500" algn="just">
              <a:buFont typeface="Wingdings" panose="05000000000000000000" pitchFamily="2" charset="2"/>
              <a:buChar char="§"/>
            </a:pPr>
            <a:r>
              <a:rPr lang="en-US" sz="3200" dirty="0"/>
              <a:t>He heard the Gerasene demoniac (5:1-20); </a:t>
            </a:r>
          </a:p>
          <a:p>
            <a:pPr marL="571500" indent="-571500" algn="just">
              <a:buFont typeface="Wingdings" panose="05000000000000000000" pitchFamily="2" charset="2"/>
              <a:buChar char="§"/>
            </a:pPr>
            <a:r>
              <a:rPr lang="en-US" sz="3200" dirty="0"/>
              <a:t>He heard the sick in Gennesaret (6:53-56); </a:t>
            </a:r>
          </a:p>
          <a:p>
            <a:pPr marL="571500" indent="-571500" algn="just">
              <a:buFont typeface="Wingdings" panose="05000000000000000000" pitchFamily="2" charset="2"/>
              <a:buChar char="§"/>
            </a:pPr>
            <a:r>
              <a:rPr lang="en-US" sz="3200" dirty="0"/>
              <a:t>He heard the Syrophoenician woman (7:24-30); </a:t>
            </a:r>
          </a:p>
          <a:p>
            <a:pPr marL="571500" indent="-571500" algn="just">
              <a:buFont typeface="Wingdings" panose="05000000000000000000" pitchFamily="2" charset="2"/>
              <a:buChar char="§"/>
            </a:pPr>
            <a:r>
              <a:rPr lang="en-US" sz="3200" dirty="0"/>
              <a:t>He heard the blind man at Bethsaida (8:22-25); </a:t>
            </a:r>
          </a:p>
          <a:p>
            <a:pPr marL="571500" indent="-571500" algn="just">
              <a:buFont typeface="Wingdings" panose="05000000000000000000" pitchFamily="2" charset="2"/>
              <a:buChar char="§"/>
            </a:pPr>
            <a:r>
              <a:rPr lang="en-US" sz="3200" dirty="0"/>
              <a:t>He heard the boy with a troublesome spirit (9:14-29); </a:t>
            </a:r>
          </a:p>
          <a:p>
            <a:pPr marL="571500" indent="-571500" algn="just">
              <a:buFont typeface="Wingdings" panose="05000000000000000000" pitchFamily="2" charset="2"/>
              <a:buChar char="§"/>
            </a:pPr>
            <a:r>
              <a:rPr lang="en-US" sz="3200" dirty="0"/>
              <a:t>He heard little children (10:13-16); and now,</a:t>
            </a:r>
          </a:p>
          <a:p>
            <a:pPr marL="571500" indent="-571500" algn="just">
              <a:buFont typeface="Wingdings" panose="05000000000000000000" pitchFamily="2" charset="2"/>
              <a:buChar char="§"/>
            </a:pPr>
            <a:r>
              <a:rPr lang="en-US" sz="3200" dirty="0"/>
              <a:t>He hears blind Bartimaeus (10:46-52)</a:t>
            </a:r>
            <a:endParaRPr lang="en-US" sz="3200" b="1" dirty="0"/>
          </a:p>
        </p:txBody>
      </p:sp>
    </p:spTree>
    <p:extLst>
      <p:ext uri="{BB962C8B-B14F-4D97-AF65-F5344CB8AC3E}">
        <p14:creationId xmlns:p14="http://schemas.microsoft.com/office/powerpoint/2010/main" val="24638151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250"/>
                                        <p:tgtEl>
                                          <p:spTgt spid="2">
                                            <p:txEl>
                                              <p:pRg st="1" end="1"/>
                                            </p:txEl>
                                          </p:spTgt>
                                        </p:tgtEl>
                                      </p:cBhvr>
                                    </p:animEffect>
                                  </p:childTnLst>
                                </p:cTn>
                              </p:par>
                            </p:childTnLst>
                          </p:cTn>
                        </p:par>
                        <p:par>
                          <p:cTn id="12" fill="hold">
                            <p:stCondLst>
                              <p:cond delay="5750"/>
                            </p:stCondLst>
                            <p:childTnLst>
                              <p:par>
                                <p:cTn id="13" presetID="10" presetClass="entr" presetSubtype="0" fill="hold" nodeType="afterEffect">
                                  <p:stCondLst>
                                    <p:cond delay="1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250"/>
                                        <p:tgtEl>
                                          <p:spTgt spid="2">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10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250"/>
                                        <p:tgtEl>
                                          <p:spTgt spid="2">
                                            <p:txEl>
                                              <p:pRg st="3" end="3"/>
                                            </p:txEl>
                                          </p:spTgt>
                                        </p:tgtEl>
                                      </p:cBhvr>
                                    </p:animEffect>
                                  </p:childTnLst>
                                </p:cTn>
                              </p:par>
                            </p:childTnLst>
                          </p:cTn>
                        </p:par>
                        <p:par>
                          <p:cTn id="20" fill="hold">
                            <p:stCondLst>
                              <p:cond delay="12250"/>
                            </p:stCondLst>
                            <p:childTnLst>
                              <p:par>
                                <p:cTn id="21" presetID="10" presetClass="entr" presetSubtype="0" fill="hold" nodeType="afterEffect">
                                  <p:stCondLst>
                                    <p:cond delay="10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2250"/>
                                        <p:tgtEl>
                                          <p:spTgt spid="2">
                                            <p:txEl>
                                              <p:pRg st="4" end="4"/>
                                            </p:txEl>
                                          </p:spTgt>
                                        </p:tgtEl>
                                      </p:cBhvr>
                                    </p:animEffect>
                                  </p:childTnLst>
                                </p:cTn>
                              </p:par>
                            </p:childTnLst>
                          </p:cTn>
                        </p:par>
                        <p:par>
                          <p:cTn id="24" fill="hold">
                            <p:stCondLst>
                              <p:cond delay="15500"/>
                            </p:stCondLst>
                            <p:childTnLst>
                              <p:par>
                                <p:cTn id="25" presetID="10" presetClass="entr" presetSubtype="0" fill="hold" nodeType="afterEffect">
                                  <p:stCondLst>
                                    <p:cond delay="10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250"/>
                                        <p:tgtEl>
                                          <p:spTgt spid="2">
                                            <p:txEl>
                                              <p:pRg st="5" end="5"/>
                                            </p:txEl>
                                          </p:spTgt>
                                        </p:tgtEl>
                                      </p:cBhvr>
                                    </p:animEffect>
                                  </p:childTnLst>
                                </p:cTn>
                              </p:par>
                            </p:childTnLst>
                          </p:cTn>
                        </p:par>
                        <p:par>
                          <p:cTn id="28" fill="hold">
                            <p:stCondLst>
                              <p:cond delay="18750"/>
                            </p:stCondLst>
                            <p:childTnLst>
                              <p:par>
                                <p:cTn id="29" presetID="10" presetClass="entr" presetSubtype="0" fill="hold" nodeType="afterEffect">
                                  <p:stCondLst>
                                    <p:cond delay="100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2250"/>
                                        <p:tgtEl>
                                          <p:spTgt spid="2">
                                            <p:txEl>
                                              <p:pRg st="6" end="6"/>
                                            </p:txEl>
                                          </p:spTgt>
                                        </p:tgtEl>
                                      </p:cBhvr>
                                    </p:animEffect>
                                  </p:childTnLst>
                                </p:cTn>
                              </p:par>
                            </p:childTnLst>
                          </p:cTn>
                        </p:par>
                        <p:par>
                          <p:cTn id="32" fill="hold">
                            <p:stCondLst>
                              <p:cond delay="22000"/>
                            </p:stCondLst>
                            <p:childTnLst>
                              <p:par>
                                <p:cTn id="33" presetID="10" presetClass="entr" presetSubtype="0" fill="hold" nodeType="afterEffect">
                                  <p:stCondLst>
                                    <p:cond delay="100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22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200" b="1" dirty="0">
                <a:solidFill>
                  <a:srgbClr val="00B0F0"/>
                </a:solidFill>
              </a:rPr>
              <a:t>Similarities between the children and Bartimaeus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16758"/>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200" dirty="0"/>
              <a:t>The disciples tried to prevent parents from bringing their children to Jesus just as the crowd tried to quiet Bartimaeus (10:13, 48)</a:t>
            </a:r>
          </a:p>
          <a:p>
            <a:pPr marL="457200" lvl="0" indent="-457200" algn="just">
              <a:buFont typeface="Wingdings" panose="05000000000000000000" pitchFamily="2" charset="2"/>
              <a:buChar char="§"/>
            </a:pPr>
            <a:r>
              <a:rPr lang="en-US" sz="3200" dirty="0"/>
              <a:t>Jesus had instructed the disciples saying, </a:t>
            </a:r>
            <a:r>
              <a:rPr lang="en-US" sz="3200" i="1" dirty="0"/>
              <a:t>“Permit the children to come to Me…” </a:t>
            </a:r>
            <a:r>
              <a:rPr lang="en-US" sz="3200" dirty="0"/>
              <a:t>(10:14) and now ordered the crowd, </a:t>
            </a:r>
            <a:r>
              <a:rPr lang="en-US" sz="3200" i="1" dirty="0"/>
              <a:t>“Call him”</a:t>
            </a:r>
            <a:r>
              <a:rPr lang="en-US" sz="3200" dirty="0"/>
              <a:t> – that is, cry out to him to come to Me. (10:49).</a:t>
            </a:r>
          </a:p>
          <a:p>
            <a:pPr marL="457200" lvl="0" indent="-457200" algn="just">
              <a:buFont typeface="Wingdings" panose="05000000000000000000" pitchFamily="2" charset="2"/>
              <a:buChar char="§"/>
            </a:pPr>
            <a:r>
              <a:rPr lang="en-US" sz="3200" dirty="0"/>
              <a:t>Consider that in both cases Jesus reaches out with authority to include the  powerless and most vulnerable people; calling them to Himself. </a:t>
            </a:r>
          </a:p>
        </p:txBody>
      </p:sp>
    </p:spTree>
    <p:extLst>
      <p:ext uri="{BB962C8B-B14F-4D97-AF65-F5344CB8AC3E}">
        <p14:creationId xmlns:p14="http://schemas.microsoft.com/office/powerpoint/2010/main" val="25364176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250"/>
                                        <p:tgtEl>
                                          <p:spTgt spid="2">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2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Bartimaeus’ cost </a:t>
            </a:r>
            <a:r>
              <a:rPr lang="en-US" sz="3800" b="1" cap="none" baseline="30000" dirty="0">
                <a:solidFill>
                  <a:srgbClr val="00B0F0"/>
                </a:solidFill>
                <a:latin typeface="+mn-lt"/>
              </a:rPr>
              <a:t>(10:50)</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461665"/>
          </a:xfrm>
          <a:prstGeom prst="rect">
            <a:avLst/>
          </a:prstGeom>
          <a:noFill/>
        </p:spPr>
        <p:txBody>
          <a:bodyPr wrap="square" rtlCol="0">
            <a:spAutoFit/>
          </a:bodyPr>
          <a:lstStyle/>
          <a:p>
            <a:r>
              <a:rPr lang="en-US" sz="2400" i="1" dirty="0"/>
              <a:t>Throwing aside his cloak, he jumped up and came to Jesus. </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300682" y="1422850"/>
            <a:ext cx="11590636" cy="1569660"/>
          </a:xfrm>
          <a:prstGeom prst="rect">
            <a:avLst/>
          </a:prstGeom>
          <a:noFill/>
        </p:spPr>
        <p:txBody>
          <a:bodyPr wrap="square" rtlCol="0">
            <a:spAutoFit/>
          </a:bodyPr>
          <a:lstStyle/>
          <a:p>
            <a:pPr marL="514350" indent="-514350">
              <a:buAutoNum type="alphaUcPeriod"/>
            </a:pPr>
            <a:r>
              <a:rPr lang="en-US" sz="3200" b="1" dirty="0"/>
              <a:t>Cast away his cloak</a:t>
            </a:r>
          </a:p>
          <a:p>
            <a:pPr marL="514350" indent="-514350">
              <a:buAutoNum type="alphaUcPeriod"/>
            </a:pPr>
            <a:r>
              <a:rPr lang="en-US" sz="3200" b="1" dirty="0"/>
              <a:t>Got up on his feet</a:t>
            </a:r>
          </a:p>
          <a:p>
            <a:pPr marL="514350" indent="-514350">
              <a:buAutoNum type="alphaUcPeriod"/>
            </a:pPr>
            <a:r>
              <a:rPr lang="en-US" sz="3200" b="1" dirty="0"/>
              <a:t>Came to Jesus </a:t>
            </a:r>
            <a:endParaRPr lang="en-US" sz="2800" b="1" dirty="0"/>
          </a:p>
        </p:txBody>
      </p:sp>
      <p:sp>
        <p:nvSpPr>
          <p:cNvPr id="5" name="TextBox 4">
            <a:extLst>
              <a:ext uri="{FF2B5EF4-FFF2-40B4-BE49-F238E27FC236}">
                <a16:creationId xmlns:a16="http://schemas.microsoft.com/office/drawing/2014/main" id="{85A63400-92EB-4F97-A43F-1082AD4AE81D}"/>
              </a:ext>
            </a:extLst>
          </p:cNvPr>
          <p:cNvSpPr txBox="1"/>
          <p:nvPr/>
        </p:nvSpPr>
        <p:spPr>
          <a:xfrm>
            <a:off x="303182" y="3089254"/>
            <a:ext cx="11590636" cy="1815882"/>
          </a:xfrm>
          <a:prstGeom prst="rect">
            <a:avLst/>
          </a:prstGeom>
          <a:noFill/>
        </p:spPr>
        <p:txBody>
          <a:bodyPr wrap="square" rtlCol="0">
            <a:spAutoFit/>
          </a:bodyPr>
          <a:lstStyle/>
          <a:p>
            <a:pPr algn="just"/>
            <a:r>
              <a:rPr lang="en-US" sz="2800" i="1" dirty="0"/>
              <a:t>Therefore, since we have so great a cloud of witnesses surrounding us, let us also lay aside every encumbrance and the sin which so easily entangles us, and let us run with endurance the race that is set before us… (Hebrews 12:1)</a:t>
            </a:r>
            <a:endParaRPr lang="en-US" sz="2800" b="1" dirty="0"/>
          </a:p>
        </p:txBody>
      </p:sp>
      <p:sp>
        <p:nvSpPr>
          <p:cNvPr id="6" name="TextBox 5">
            <a:extLst>
              <a:ext uri="{FF2B5EF4-FFF2-40B4-BE49-F238E27FC236}">
                <a16:creationId xmlns:a16="http://schemas.microsoft.com/office/drawing/2014/main" id="{CD30B5C2-7B61-4851-9314-6A780EEC6150}"/>
              </a:ext>
            </a:extLst>
          </p:cNvPr>
          <p:cNvSpPr txBox="1"/>
          <p:nvPr/>
        </p:nvSpPr>
        <p:spPr>
          <a:xfrm>
            <a:off x="290692" y="5040469"/>
            <a:ext cx="11590636" cy="1200329"/>
          </a:xfrm>
          <a:prstGeom prst="rect">
            <a:avLst/>
          </a:prstGeom>
          <a:noFill/>
        </p:spPr>
        <p:txBody>
          <a:bodyPr wrap="square" rtlCol="0">
            <a:spAutoFit/>
          </a:bodyPr>
          <a:lstStyle/>
          <a:p>
            <a:pPr algn="ctr"/>
            <a:r>
              <a:rPr lang="en-US" sz="3600" b="1" i="1" dirty="0"/>
              <a:t>Anyone who truly seeks follow Jesus</a:t>
            </a:r>
          </a:p>
          <a:p>
            <a:pPr algn="ctr"/>
            <a:r>
              <a:rPr lang="en-US" sz="3600" b="1" i="1" dirty="0"/>
              <a:t>has to give up something</a:t>
            </a:r>
            <a:endParaRPr lang="en-US" sz="3600" b="1" dirty="0"/>
          </a:p>
        </p:txBody>
      </p:sp>
    </p:spTree>
    <p:extLst>
      <p:ext uri="{BB962C8B-B14F-4D97-AF65-F5344CB8AC3E}">
        <p14:creationId xmlns:p14="http://schemas.microsoft.com/office/powerpoint/2010/main" val="40457227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par>
                          <p:cTn id="12" fill="hold">
                            <p:stCondLst>
                              <p:cond delay="5750"/>
                            </p:stCondLst>
                            <p:childTnLst>
                              <p:par>
                                <p:cTn id="13" presetID="10" presetClass="entr" presetSubtype="0" fill="hold" nodeType="afterEffect">
                                  <p:stCondLst>
                                    <p:cond delay="2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par>
                          <p:cTn id="16" fill="hold">
                            <p:stCondLst>
                              <p:cond delay="9750"/>
                            </p:stCondLst>
                            <p:childTnLst>
                              <p:par>
                                <p:cTn id="17" presetID="10" presetClass="entr" presetSubtype="0" fill="hold" nodeType="afterEffect">
                                  <p:stCondLst>
                                    <p:cond delay="225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75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75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750"/>
                                        <p:tgtEl>
                                          <p:spTgt spid="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4"/>
            </a:pPr>
            <a:r>
              <a:rPr lang="en-US" sz="3800" b="1" cap="none" dirty="0">
                <a:solidFill>
                  <a:srgbClr val="00B0F0"/>
                </a:solidFill>
                <a:latin typeface="+mn-lt"/>
              </a:rPr>
              <a:t>Bartimaeus’ cure </a:t>
            </a:r>
            <a:r>
              <a:rPr lang="en-US" sz="3800" b="1" cap="none" baseline="30000" dirty="0">
                <a:solidFill>
                  <a:srgbClr val="00B0F0"/>
                </a:solidFill>
                <a:latin typeface="+mn-lt"/>
              </a:rPr>
              <a:t>(10:52b)</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461665"/>
          </a:xfrm>
          <a:prstGeom prst="rect">
            <a:avLst/>
          </a:prstGeom>
          <a:noFill/>
        </p:spPr>
        <p:txBody>
          <a:bodyPr wrap="square" rtlCol="0">
            <a:spAutoFit/>
          </a:bodyPr>
          <a:lstStyle/>
          <a:p>
            <a:r>
              <a:rPr lang="en-US" sz="2400" i="1" dirty="0"/>
              <a:t>Immediately he regained his sight…</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300682" y="1497806"/>
            <a:ext cx="11590636" cy="1077218"/>
          </a:xfrm>
          <a:prstGeom prst="rect">
            <a:avLst/>
          </a:prstGeom>
          <a:noFill/>
        </p:spPr>
        <p:txBody>
          <a:bodyPr wrap="square" rtlCol="0">
            <a:spAutoFit/>
          </a:bodyPr>
          <a:lstStyle/>
          <a:p>
            <a:pPr marL="514350" indent="-514350">
              <a:buAutoNum type="alphaUcPeriod"/>
            </a:pPr>
            <a:r>
              <a:rPr lang="en-US" sz="3200" b="1" dirty="0"/>
              <a:t>Immediate</a:t>
            </a:r>
          </a:p>
          <a:p>
            <a:pPr marL="514350" indent="-514350">
              <a:buAutoNum type="alphaUcPeriod"/>
            </a:pPr>
            <a:r>
              <a:rPr lang="en-US" sz="3200" b="1" dirty="0"/>
              <a:t>Complete</a:t>
            </a:r>
          </a:p>
        </p:txBody>
      </p:sp>
    </p:spTree>
    <p:extLst>
      <p:ext uri="{BB962C8B-B14F-4D97-AF65-F5344CB8AC3E}">
        <p14:creationId xmlns:p14="http://schemas.microsoft.com/office/powerpoint/2010/main" val="342315804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par>
                          <p:cTn id="12" fill="hold">
                            <p:stCondLst>
                              <p:cond delay="5750"/>
                            </p:stCondLst>
                            <p:childTnLst>
                              <p:par>
                                <p:cTn id="13" presetID="10" presetClass="entr" presetSubtype="0" fill="hold" nodeType="afterEffect">
                                  <p:stCondLst>
                                    <p:cond delay="2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5"/>
            </a:pPr>
            <a:r>
              <a:rPr lang="en-US" sz="3800" b="1" cap="none" dirty="0">
                <a:solidFill>
                  <a:srgbClr val="00B0F0"/>
                </a:solidFill>
                <a:latin typeface="+mn-lt"/>
              </a:rPr>
              <a:t>Bartimaeus’ course </a:t>
            </a:r>
            <a:r>
              <a:rPr lang="en-US" sz="3800" b="1" cap="none" baseline="30000" dirty="0">
                <a:solidFill>
                  <a:srgbClr val="00B0F0"/>
                </a:solidFill>
                <a:latin typeface="+mn-lt"/>
              </a:rPr>
              <a:t>(10:52c)</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461665"/>
          </a:xfrm>
          <a:prstGeom prst="rect">
            <a:avLst/>
          </a:prstGeom>
          <a:noFill/>
        </p:spPr>
        <p:txBody>
          <a:bodyPr wrap="square" rtlCol="0">
            <a:spAutoFit/>
          </a:bodyPr>
          <a:lstStyle/>
          <a:p>
            <a:r>
              <a:rPr lang="en-US" sz="2400" i="1" dirty="0"/>
              <a:t>…and began following Him on the road</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300682" y="1497806"/>
            <a:ext cx="11590636" cy="1077218"/>
          </a:xfrm>
          <a:prstGeom prst="rect">
            <a:avLst/>
          </a:prstGeom>
          <a:noFill/>
        </p:spPr>
        <p:txBody>
          <a:bodyPr wrap="square" rtlCol="0">
            <a:spAutoFit/>
          </a:bodyPr>
          <a:lstStyle/>
          <a:p>
            <a:pPr marL="514350" indent="-514350">
              <a:buAutoNum type="alphaUcPeriod"/>
            </a:pPr>
            <a:r>
              <a:rPr lang="en-US" sz="3200" b="1" dirty="0"/>
              <a:t>Immediate – without hesitation</a:t>
            </a:r>
          </a:p>
          <a:p>
            <a:pPr marL="514350" indent="-514350">
              <a:buAutoNum type="alphaUcPeriod"/>
            </a:pPr>
            <a:r>
              <a:rPr lang="en-US" sz="3200" b="1" dirty="0"/>
              <a:t>Complete – preferred Jesus’ way to his own way</a:t>
            </a:r>
          </a:p>
        </p:txBody>
      </p:sp>
    </p:spTree>
    <p:extLst>
      <p:ext uri="{BB962C8B-B14F-4D97-AF65-F5344CB8AC3E}">
        <p14:creationId xmlns:p14="http://schemas.microsoft.com/office/powerpoint/2010/main" val="18573492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par>
                          <p:cTn id="12" fill="hold">
                            <p:stCondLst>
                              <p:cond delay="5750"/>
                            </p:stCondLst>
                            <p:childTnLst>
                              <p:par>
                                <p:cTn id="13" presetID="10" presetClass="entr" presetSubtype="0" fill="hold" nodeType="afterEffect">
                                  <p:stCondLst>
                                    <p:cond delay="2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latin typeface="Candara" panose="020E0502030303020204" pitchFamily="34" charset="0"/>
              </a:rPr>
              <a:t>How the Blind See</a:t>
            </a:r>
          </a:p>
          <a:p>
            <a:pPr algn="ctr"/>
            <a:r>
              <a:rPr lang="en-US" sz="4000" b="1" dirty="0">
                <a:latin typeface="Candara" panose="020E0502030303020204" pitchFamily="34" charset="0"/>
              </a:rPr>
              <a:t>Mark 10:46-52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305330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10:46-48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078313"/>
          </a:xfrm>
          <a:prstGeom prst="rect">
            <a:avLst/>
          </a:prstGeom>
          <a:noFill/>
        </p:spPr>
        <p:txBody>
          <a:bodyPr wrap="square" rtlCol="0">
            <a:spAutoFit/>
          </a:bodyPr>
          <a:lstStyle/>
          <a:p>
            <a:pPr algn="just"/>
            <a:r>
              <a:rPr lang="en-US" sz="3600" i="1" dirty="0"/>
              <a:t>46 Then they came to Jericho. And as He was leaving Jericho with His disciples and a large crowd, a blind beggar named Bartimaeus, the son of Timaeus, was sitting by the road. 47 When he heard that it was Jesus the Nazarene, he began to cry out and say, "Jesus, Son of David, have mercy on me!" 48 Many were sternly telling him to be quiet, but he kept crying out all the more, "Son of David, have mercy on me!"</a:t>
            </a:r>
            <a:endParaRPr lang="en-US" sz="36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10:49-52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632311"/>
          </a:xfrm>
          <a:prstGeom prst="rect">
            <a:avLst/>
          </a:prstGeom>
          <a:noFill/>
        </p:spPr>
        <p:txBody>
          <a:bodyPr wrap="square" rtlCol="0">
            <a:spAutoFit/>
          </a:bodyPr>
          <a:lstStyle/>
          <a:p>
            <a:pPr algn="just"/>
            <a:r>
              <a:rPr lang="en-US" sz="3600" i="1" dirty="0"/>
              <a:t>49 And Jesus stopped and said, "Call him here." So they called the blind man, saying to him, "Take courage, stand up! He is calling for you." 50 Throwing aside his cloak, he jumped up and came to Jesus. 51 And answering him, Jesus said, "What do you want Me to do for you?" And the blind man said to Him, "</a:t>
            </a:r>
            <a:r>
              <a:rPr lang="en-US" sz="3600" i="1" dirty="0" err="1"/>
              <a:t>Rabboni</a:t>
            </a:r>
            <a:r>
              <a:rPr lang="en-US" sz="3600" i="1" dirty="0"/>
              <a:t>, I want to regain my sight!" 52 And Jesus said to him, "Go; your faith has made you well." Immediately he regained his sight and began following Him on the road.</a:t>
            </a:r>
            <a:endParaRPr lang="en-US" sz="3600" dirty="0"/>
          </a:p>
        </p:txBody>
      </p:sp>
    </p:spTree>
    <p:extLst>
      <p:ext uri="{BB962C8B-B14F-4D97-AF65-F5344CB8AC3E}">
        <p14:creationId xmlns:p14="http://schemas.microsoft.com/office/powerpoint/2010/main" val="15502268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785652"/>
          </a:xfrm>
          <a:prstGeom prst="rect">
            <a:avLst/>
          </a:prstGeom>
          <a:noFill/>
        </p:spPr>
        <p:txBody>
          <a:bodyPr wrap="square" rtlCol="0">
            <a:spAutoFit/>
          </a:bodyPr>
          <a:lstStyle/>
          <a:p>
            <a:pPr algn="ctr"/>
            <a:r>
              <a:rPr lang="en-US" sz="4000" dirty="0"/>
              <a:t>Jesus Christ performs a spiritual surgery, received by faith; one that allows people to see Him for who He really is; the most glorious Savior, as well as to see themselves for who they truly are apart from Christ; wretched sinners who need the Savior’s cure.</a:t>
            </a:r>
            <a:endParaRPr lang="en-US" sz="4000" i="1" dirty="0"/>
          </a:p>
        </p:txBody>
      </p:sp>
    </p:spTree>
    <p:extLst>
      <p:ext uri="{BB962C8B-B14F-4D97-AF65-F5344CB8AC3E}">
        <p14:creationId xmlns:p14="http://schemas.microsoft.com/office/powerpoint/2010/main" val="27803255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Two Blind Men Healed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4339650"/>
          </a:xfrm>
          <a:prstGeom prst="rect">
            <a:avLst/>
          </a:prstGeom>
          <a:noFill/>
        </p:spPr>
        <p:txBody>
          <a:bodyPr wrap="square" rtlCol="0">
            <a:spAutoFit/>
          </a:bodyPr>
          <a:lstStyle/>
          <a:p>
            <a:pPr marL="571500" indent="-571500" algn="just">
              <a:buFont typeface="Wingdings" panose="05000000000000000000" pitchFamily="2" charset="2"/>
              <a:buChar char="§"/>
            </a:pPr>
            <a:r>
              <a:rPr lang="en-US" sz="3600" b="1" dirty="0"/>
              <a:t>Mark 8:22-26</a:t>
            </a:r>
          </a:p>
          <a:p>
            <a:pPr algn="just"/>
            <a:endParaRPr lang="en-US" sz="3600" dirty="0"/>
          </a:p>
          <a:p>
            <a:pPr marL="1028700" lvl="1" indent="-571500" algn="just">
              <a:buFont typeface="Wingdings" panose="05000000000000000000" pitchFamily="2" charset="2"/>
              <a:buChar char="V"/>
            </a:pPr>
            <a:r>
              <a:rPr lang="en-US" sz="3200" i="1" dirty="0"/>
              <a:t>Jesus foretells His humiliation and crucifixion three times (Mark 8:31-33; 9:30-32; 10:32-34)</a:t>
            </a:r>
          </a:p>
          <a:p>
            <a:pPr marL="1028700" lvl="1" indent="-571500" algn="just">
              <a:buFont typeface="Wingdings" panose="05000000000000000000" pitchFamily="2" charset="2"/>
              <a:buChar char="V"/>
            </a:pPr>
            <a:r>
              <a:rPr lang="en-US" sz="3200" i="1" dirty="0"/>
              <a:t>With each foretelling; the disciples respond inappropriately revealing their own spiritual blindness</a:t>
            </a:r>
          </a:p>
          <a:p>
            <a:pPr lvl="1" algn="just"/>
            <a:endParaRPr lang="en-US" sz="3200" dirty="0"/>
          </a:p>
          <a:p>
            <a:pPr marL="571500" indent="-571500" algn="just">
              <a:buFont typeface="Wingdings" panose="05000000000000000000" pitchFamily="2" charset="2"/>
              <a:buChar char="§"/>
            </a:pPr>
            <a:r>
              <a:rPr lang="en-US" sz="3600" b="1" dirty="0"/>
              <a:t>Mark 10:46-52 (Bartimaeus)</a:t>
            </a:r>
          </a:p>
        </p:txBody>
      </p:sp>
    </p:spTree>
    <p:extLst>
      <p:ext uri="{BB962C8B-B14F-4D97-AF65-F5344CB8AC3E}">
        <p14:creationId xmlns:p14="http://schemas.microsoft.com/office/powerpoint/2010/main" val="29975717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par>
                                <p:cTn id="8" presetID="10" presetClass="entr" presetSubtype="0" fill="hold" nodeType="withEffect">
                                  <p:stCondLst>
                                    <p:cond delay="75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225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Bartimaeus’ condition </a:t>
            </a:r>
            <a:r>
              <a:rPr lang="en-US" sz="3800" b="1" cap="none" baseline="30000" dirty="0">
                <a:solidFill>
                  <a:srgbClr val="00B0F0"/>
                </a:solidFill>
                <a:latin typeface="+mn-lt"/>
              </a:rPr>
              <a:t>(10:46)</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1200329"/>
          </a:xfrm>
          <a:prstGeom prst="rect">
            <a:avLst/>
          </a:prstGeom>
          <a:noFill/>
        </p:spPr>
        <p:txBody>
          <a:bodyPr wrap="square" rtlCol="0">
            <a:spAutoFit/>
          </a:bodyPr>
          <a:lstStyle/>
          <a:p>
            <a:r>
              <a:rPr lang="en-US" sz="2400" i="1" dirty="0"/>
              <a:t>Then they came to Jericho. And as He was leaving Jericho with His disciples and a large crowd, a blind beggar named Bartimaeus, the son of Timaeus, was sitting by the road.</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2163983"/>
            <a:ext cx="11590636" cy="2000548"/>
          </a:xfrm>
          <a:prstGeom prst="rect">
            <a:avLst/>
          </a:prstGeom>
          <a:noFill/>
        </p:spPr>
        <p:txBody>
          <a:bodyPr wrap="square" rtlCol="0">
            <a:spAutoFit/>
          </a:bodyPr>
          <a:lstStyle/>
          <a:p>
            <a:pPr marL="514350" indent="-514350">
              <a:buAutoNum type="alphaUcPeriod"/>
            </a:pPr>
            <a:r>
              <a:rPr lang="en-US" sz="3200" b="1" dirty="0"/>
              <a:t>He was blind</a:t>
            </a:r>
          </a:p>
          <a:p>
            <a:pPr marL="514350" indent="-514350">
              <a:buAutoNum type="alphaUcPeriod"/>
            </a:pPr>
            <a:r>
              <a:rPr lang="en-US" sz="3200" b="1" dirty="0"/>
              <a:t>He was a beggar</a:t>
            </a:r>
          </a:p>
          <a:p>
            <a:pPr marL="514350" indent="-514350">
              <a:buAutoNum type="alphaUcPeriod"/>
            </a:pPr>
            <a:r>
              <a:rPr lang="en-US" sz="3200" b="1" dirty="0"/>
              <a:t>His background</a:t>
            </a:r>
          </a:p>
          <a:p>
            <a:pPr marL="971550" lvl="1" indent="-514350" algn="just">
              <a:buFont typeface="Wingdings" panose="05000000000000000000" pitchFamily="2" charset="2"/>
              <a:buChar char="§"/>
            </a:pPr>
            <a:r>
              <a:rPr lang="en-US" sz="2800" dirty="0"/>
              <a:t>Bartimaeus – “bar” = son; “</a:t>
            </a:r>
            <a:r>
              <a:rPr lang="en-US" sz="2800" dirty="0" err="1"/>
              <a:t>Timeaus</a:t>
            </a:r>
            <a:r>
              <a:rPr lang="en-US" sz="2800" dirty="0"/>
              <a:t>” = honor; “son of honor”</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par>
                          <p:cTn id="23" fill="hold">
                            <p:stCondLst>
                              <p:cond delay="1750"/>
                            </p:stCondLst>
                            <p:childTnLst>
                              <p:par>
                                <p:cTn id="24" presetID="10" presetClass="entr" presetSubtype="0" fill="hold" nodeType="afterEffect">
                                  <p:stCondLst>
                                    <p:cond delay="325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Corinthians 4:3-4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785652"/>
          </a:xfrm>
          <a:prstGeom prst="rect">
            <a:avLst/>
          </a:prstGeom>
          <a:noFill/>
        </p:spPr>
        <p:txBody>
          <a:bodyPr wrap="square" rtlCol="0">
            <a:spAutoFit/>
          </a:bodyPr>
          <a:lstStyle/>
          <a:p>
            <a:pPr algn="just"/>
            <a:r>
              <a:rPr lang="en-US" sz="4000" i="1" dirty="0"/>
              <a:t>3 And even if our gospel is veiled, it is veiled to those who are perishing,4 in whose case </a:t>
            </a:r>
            <a:r>
              <a:rPr lang="en-US" sz="4000" i="1" u="sng" dirty="0"/>
              <a:t>the god of this world has blinded the minds of the unbelieving so that they might not see the light of the gospel of the glory of Christ</a:t>
            </a:r>
            <a:r>
              <a:rPr lang="en-US" sz="4000" i="1" dirty="0"/>
              <a:t>, who is the image of God.</a:t>
            </a:r>
            <a:r>
              <a:rPr lang="en-US" sz="4000" dirty="0"/>
              <a:t> </a:t>
            </a:r>
          </a:p>
        </p:txBody>
      </p:sp>
    </p:spTree>
    <p:extLst>
      <p:ext uri="{BB962C8B-B14F-4D97-AF65-F5344CB8AC3E}">
        <p14:creationId xmlns:p14="http://schemas.microsoft.com/office/powerpoint/2010/main" val="7123279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Ephesians 4:17-18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416320"/>
          </a:xfrm>
          <a:prstGeom prst="rect">
            <a:avLst/>
          </a:prstGeom>
          <a:noFill/>
        </p:spPr>
        <p:txBody>
          <a:bodyPr wrap="square" rtlCol="0">
            <a:spAutoFit/>
          </a:bodyPr>
          <a:lstStyle/>
          <a:p>
            <a:pPr algn="just"/>
            <a:r>
              <a:rPr lang="en-US" sz="3600" i="1" dirty="0"/>
              <a:t>17 So this I say, and affirm together with the Lord, that you walk no longer just as the Gentiles also walk, in the futility of their mind, 18 </a:t>
            </a:r>
            <a:r>
              <a:rPr lang="en-US" sz="3600" i="1" u="sng" dirty="0"/>
              <a:t>being darkened in their understanding</a:t>
            </a:r>
            <a:r>
              <a:rPr lang="en-US" sz="3600" i="1" dirty="0"/>
              <a:t>, excluded from the life of God because of the ignorance that is in them, because of the hardness of their heart… </a:t>
            </a:r>
            <a:endParaRPr lang="en-US" sz="3600" dirty="0"/>
          </a:p>
        </p:txBody>
      </p:sp>
    </p:spTree>
    <p:extLst>
      <p:ext uri="{BB962C8B-B14F-4D97-AF65-F5344CB8AC3E}">
        <p14:creationId xmlns:p14="http://schemas.microsoft.com/office/powerpoint/2010/main" val="9986579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Bartimaeus’ cry </a:t>
            </a:r>
            <a:r>
              <a:rPr lang="en-US" sz="3800" b="1" cap="none" baseline="30000" dirty="0">
                <a:solidFill>
                  <a:srgbClr val="00B0F0"/>
                </a:solidFill>
                <a:latin typeface="+mn-lt"/>
              </a:rPr>
              <a:t>(10:47-49)</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1862048"/>
          </a:xfrm>
          <a:prstGeom prst="rect">
            <a:avLst/>
          </a:prstGeom>
          <a:noFill/>
        </p:spPr>
        <p:txBody>
          <a:bodyPr wrap="square" rtlCol="0">
            <a:spAutoFit/>
          </a:bodyPr>
          <a:lstStyle/>
          <a:p>
            <a:pPr algn="just"/>
            <a:r>
              <a:rPr lang="en-US" sz="2300" i="1" dirty="0"/>
              <a:t>47 When he heard that it was Jesus the Nazarene, he began to cry out and say, "Jesus, Son of David, have mercy on me!" 48 Many were sternly telling him to be quiet, but he kept crying out all the more, "Son of David, have mercy on me!" 49 And Jesus stopped and said, "Call him here." So they called the blind man, saying to him, "Take courage, stand up! He is calling for you."</a:t>
            </a:r>
            <a:endParaRPr lang="en-US" sz="23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2733616"/>
            <a:ext cx="11590636" cy="3847207"/>
          </a:xfrm>
          <a:prstGeom prst="rect">
            <a:avLst/>
          </a:prstGeom>
          <a:noFill/>
        </p:spPr>
        <p:txBody>
          <a:bodyPr wrap="square" rtlCol="0">
            <a:spAutoFit/>
          </a:bodyPr>
          <a:lstStyle/>
          <a:p>
            <a:pPr marL="514350" indent="-514350">
              <a:buAutoNum type="alphaUcPeriod"/>
            </a:pPr>
            <a:r>
              <a:rPr lang="en-US" sz="3200" b="1" dirty="0"/>
              <a:t>He recognized who Jesus was – “Son of David” (47a)</a:t>
            </a:r>
          </a:p>
          <a:p>
            <a:pPr marL="514350" indent="-514350">
              <a:buAutoNum type="alphaUcPeriod"/>
            </a:pPr>
            <a:r>
              <a:rPr lang="en-US" sz="3200" b="1" dirty="0"/>
              <a:t>He recognized what Jesus could do – (47b)</a:t>
            </a:r>
          </a:p>
          <a:p>
            <a:pPr marL="971550" lvl="1" indent="-514350">
              <a:buFont typeface="+mj-lt"/>
              <a:buAutoNum type="arabicPeriod"/>
            </a:pPr>
            <a:r>
              <a:rPr lang="en-US" sz="2800" dirty="0"/>
              <a:t>The ability of Jesus </a:t>
            </a:r>
          </a:p>
          <a:p>
            <a:pPr marL="971550" lvl="1" indent="-514350">
              <a:buFont typeface="+mj-lt"/>
              <a:buAutoNum type="arabicPeriod"/>
            </a:pPr>
            <a:r>
              <a:rPr lang="en-US" sz="2800" dirty="0"/>
              <a:t>The availability of Jesus (see Isaiah 55:6)</a:t>
            </a:r>
          </a:p>
          <a:p>
            <a:pPr marL="971550" lvl="1" indent="-514350">
              <a:buFont typeface="+mj-lt"/>
              <a:buAutoNum type="arabicPeriod"/>
            </a:pPr>
            <a:r>
              <a:rPr lang="en-US" sz="2800" dirty="0"/>
              <a:t>The advantage of Jesus</a:t>
            </a:r>
          </a:p>
          <a:p>
            <a:pPr marL="514350" indent="-514350">
              <a:buAutoNum type="alphaUcPeriod"/>
            </a:pPr>
            <a:r>
              <a:rPr lang="en-US" sz="3200" b="1" dirty="0"/>
              <a:t>He recognized he must cry out for Jesus amid the protest of others. (48a)</a:t>
            </a:r>
          </a:p>
          <a:p>
            <a:pPr marL="514350" indent="-514350">
              <a:buAutoNum type="alphaUcPeriod"/>
            </a:pPr>
            <a:r>
              <a:rPr lang="en-US" sz="3200" b="1" dirty="0"/>
              <a:t>He recognized what Jesus did for him (48b-49) </a:t>
            </a:r>
            <a:endParaRPr lang="en-US" sz="2800" b="1" dirty="0"/>
          </a:p>
        </p:txBody>
      </p:sp>
    </p:spTree>
    <p:extLst>
      <p:ext uri="{BB962C8B-B14F-4D97-AF65-F5344CB8AC3E}">
        <p14:creationId xmlns:p14="http://schemas.microsoft.com/office/powerpoint/2010/main" val="8056811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75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75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75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5676</TotalTime>
  <Words>1029</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75</cp:revision>
  <dcterms:created xsi:type="dcterms:W3CDTF">2019-06-22T19:37:39Z</dcterms:created>
  <dcterms:modified xsi:type="dcterms:W3CDTF">2020-02-15T15:44:02Z</dcterms:modified>
</cp:coreProperties>
</file>